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69" r:id="rId4"/>
    <p:sldId id="271" r:id="rId5"/>
    <p:sldId id="257" r:id="rId6"/>
    <p:sldId id="272" r:id="rId7"/>
    <p:sldId id="262" r:id="rId8"/>
    <p:sldId id="264" r:id="rId9"/>
    <p:sldId id="273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6/1/2012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905000"/>
            <a:ext cx="8001000" cy="1905000"/>
          </a:xfrm>
        </p:spPr>
        <p:txBody>
          <a:bodyPr/>
          <a:lstStyle/>
          <a:p>
            <a:pPr algn="ctr"/>
            <a:r>
              <a:rPr lang="en-US" sz="3200" dirty="0" smtClean="0"/>
              <a:t>Creative expression: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benefiting from your copyright </a:t>
            </a:r>
            <a:r>
              <a:rPr lang="en-US" sz="1800" dirty="0" smtClean="0"/>
              <a:t>&amp; 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using the copyright works of others in your business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788" y="5486400"/>
            <a:ext cx="7315200" cy="914400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Presented By: </a:t>
            </a:r>
            <a:r>
              <a:rPr lang="en-US" sz="1400" dirty="0" err="1" smtClean="0">
                <a:solidFill>
                  <a:schemeClr val="tx1"/>
                </a:solidFill>
              </a:rPr>
              <a:t>joan</a:t>
            </a:r>
            <a:r>
              <a:rPr lang="en-US" sz="1400" dirty="0" smtClean="0">
                <a:solidFill>
                  <a:schemeClr val="tx1"/>
                </a:solidFill>
              </a:rPr>
              <a:t> e. </a:t>
            </a:r>
            <a:r>
              <a:rPr lang="en-US" sz="1400" dirty="0" err="1" smtClean="0">
                <a:solidFill>
                  <a:schemeClr val="tx1"/>
                </a:solidFill>
              </a:rPr>
              <a:t>webley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		Manager of copyright &amp; related rights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	June 5, 2012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93281"/>
            <a:ext cx="3657600" cy="1350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569" y="3581400"/>
            <a:ext cx="154846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1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19400"/>
            <a:ext cx="2564319" cy="2317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235607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70706"/>
            <a:ext cx="8001000" cy="1905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Creative expression: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benefiting from your copyright </a:t>
            </a:r>
            <a:r>
              <a:rPr lang="en-US" sz="1800" dirty="0" smtClean="0"/>
              <a:t>&amp; 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using the copyright works of others in your business</a:t>
            </a:r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6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1600" dirty="0"/>
              <a:t>benefiting from your copyright </a:t>
            </a:r>
            <a:r>
              <a:rPr lang="en-US" sz="1600" dirty="0" smtClean="0">
                <a:solidFill>
                  <a:schemeClr val="tx1"/>
                </a:solidFill>
              </a:rPr>
              <a:t>&amp;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Using Copyright works of others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OVERVIEW: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739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ONE:	Copyright 101: </a:t>
            </a:r>
            <a:r>
              <a:rPr lang="en-US" dirty="0"/>
              <a:t>Why? </a:t>
            </a:r>
            <a:r>
              <a:rPr lang="en-US" dirty="0" smtClean="0"/>
              <a:t>What? How?</a:t>
            </a:r>
          </a:p>
          <a:p>
            <a:endParaRPr lang="en-US" dirty="0"/>
          </a:p>
          <a:p>
            <a:r>
              <a:rPr lang="en-US" dirty="0" smtClean="0"/>
              <a:t>PART TWO:	Proof of Ownership issues</a:t>
            </a:r>
          </a:p>
          <a:p>
            <a:endParaRPr lang="en-US" dirty="0"/>
          </a:p>
          <a:p>
            <a:r>
              <a:rPr lang="en-US" dirty="0" smtClean="0"/>
              <a:t>PART THREE:	Benefiting from Your Copyright</a:t>
            </a:r>
          </a:p>
          <a:p>
            <a:endParaRPr lang="en-US" dirty="0"/>
          </a:p>
          <a:p>
            <a:r>
              <a:rPr lang="en-US" dirty="0" smtClean="0"/>
              <a:t>PART FOUR:	Using Copyright Works of Others</a:t>
            </a:r>
          </a:p>
          <a:p>
            <a:endParaRPr lang="en-US" dirty="0"/>
          </a:p>
          <a:p>
            <a:pPr algn="ctr"/>
            <a:r>
              <a:rPr lang="en-US" dirty="0" smtClean="0"/>
              <a:t>FREQUENTLY ASKED QUESTIONS</a:t>
            </a:r>
          </a:p>
        </p:txBody>
      </p:sp>
    </p:spTree>
    <p:extLst>
      <p:ext uri="{BB962C8B-B14F-4D97-AF65-F5344CB8AC3E}">
        <p14:creationId xmlns:p14="http://schemas.microsoft.com/office/powerpoint/2010/main" val="178557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1600" dirty="0"/>
              <a:t>benefiting from your copyright </a:t>
            </a:r>
            <a:r>
              <a:rPr lang="en-US" sz="1600" dirty="0" smtClean="0">
                <a:solidFill>
                  <a:schemeClr val="tx1"/>
                </a:solidFill>
              </a:rPr>
              <a:t>&amp;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Using Copyright works of others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</p:spPr>
      </p:pic>
      <p:sp>
        <p:nvSpPr>
          <p:cNvPr id="5" name="TextBox 4"/>
          <p:cNvSpPr txBox="1"/>
          <p:nvPr/>
        </p:nvSpPr>
        <p:spPr>
          <a:xfrm>
            <a:off x="790812" y="1447800"/>
            <a:ext cx="5486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Human rights and Incentives to create WORKS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A Bundle of (economic and moral) rights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Confidential information v Copyright Protection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Copyright </a:t>
            </a:r>
            <a:r>
              <a:rPr lang="en-US" dirty="0"/>
              <a:t>Protection v Copyright </a:t>
            </a:r>
            <a:r>
              <a:rPr lang="en-US" dirty="0" smtClean="0"/>
              <a:t>Registration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128800"/>
            <a:ext cx="1019515" cy="1053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990556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dirty="0"/>
              <a:t>PART </a:t>
            </a:r>
            <a:r>
              <a:rPr lang="en-US" dirty="0" smtClean="0"/>
              <a:t>ONE:</a:t>
            </a:r>
            <a:r>
              <a:rPr lang="en-US" dirty="0"/>
              <a:t>	Copyright 101: Why? What? How?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73945"/>
            <a:ext cx="2706185" cy="28386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66" y="3373945"/>
            <a:ext cx="2833771" cy="283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7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7125">
            <a:off x="490125" y="1772643"/>
            <a:ext cx="3588440" cy="3588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1600" dirty="0"/>
              <a:t>benefiting from your copyright </a:t>
            </a:r>
            <a:r>
              <a:rPr lang="en-US" sz="1600" dirty="0" smtClean="0">
                <a:solidFill>
                  <a:schemeClr val="tx1"/>
                </a:solidFill>
              </a:rPr>
              <a:t>&amp;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Using Copyright works of others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</p:spPr>
      </p:pic>
      <p:sp>
        <p:nvSpPr>
          <p:cNvPr id="5" name="TextBox 4"/>
          <p:cNvSpPr txBox="1"/>
          <p:nvPr/>
        </p:nvSpPr>
        <p:spPr>
          <a:xfrm>
            <a:off x="4114799" y="2057400"/>
            <a:ext cx="4485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dirty="0" smtClean="0"/>
              <a:t>Notice </a:t>
            </a:r>
            <a:r>
              <a:rPr lang="en-US" dirty="0"/>
              <a:t>to the </a:t>
            </a:r>
            <a:r>
              <a:rPr lang="en-US" dirty="0" smtClean="0"/>
              <a:t>World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	(c) , NAME OF AUTHOR, DATE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dirty="0" smtClean="0"/>
              <a:t>Voluntary </a:t>
            </a:r>
            <a:r>
              <a:rPr lang="en-US" dirty="0"/>
              <a:t>registration systems 	</a:t>
            </a:r>
            <a:endParaRPr lang="en-US" dirty="0" smtClean="0"/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dirty="0" smtClean="0"/>
              <a:t>Poor </a:t>
            </a:r>
            <a:r>
              <a:rPr lang="en-US" dirty="0"/>
              <a:t>Man’s Copyright &amp; Legal </a:t>
            </a:r>
            <a:r>
              <a:rPr lang="en-US" dirty="0" smtClean="0"/>
              <a:t>deposits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dirty="0" smtClean="0"/>
              <a:t>Importance </a:t>
            </a:r>
            <a:r>
              <a:rPr lang="en-US" dirty="0"/>
              <a:t>of documentation</a:t>
            </a:r>
          </a:p>
          <a:p>
            <a:pPr lvl="6">
              <a:lnSpc>
                <a:spcPct val="200000"/>
              </a:lnSpc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2" y="5688925"/>
            <a:ext cx="1019515" cy="1053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184" y="1009257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dirty="0"/>
              <a:t>PART </a:t>
            </a:r>
            <a:r>
              <a:rPr lang="en-US" dirty="0" smtClean="0"/>
              <a:t>TWO:</a:t>
            </a:r>
            <a:r>
              <a:rPr lang="en-US" dirty="0"/>
              <a:t>	</a:t>
            </a:r>
            <a:r>
              <a:rPr lang="en-US" dirty="0" smtClean="0"/>
              <a:t>Proof of Ownership</a:t>
            </a:r>
            <a:endParaRPr lang="en-US" dirty="0"/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105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PART THREE: benefiting </a:t>
            </a:r>
            <a:r>
              <a:rPr lang="en-US" sz="2000" dirty="0"/>
              <a:t>from your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143000"/>
            <a:ext cx="4953000" cy="4983163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What type of WORK is this?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What are my RIGHTS?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Do I have PROOF of my rights?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How will I regulate USE of my WORK?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How will I COLLECT my income?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0"/>
            <a:ext cx="2564319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PART THREE: benefiting </a:t>
            </a:r>
            <a:r>
              <a:rPr lang="en-US" sz="2000" dirty="0"/>
              <a:t>from your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How will I regulate </a:t>
            </a:r>
            <a:r>
              <a:rPr lang="en-US" dirty="0" smtClean="0">
                <a:solidFill>
                  <a:srgbClr val="00B050"/>
                </a:solidFill>
              </a:rPr>
              <a:t>USE</a:t>
            </a:r>
            <a:r>
              <a:rPr lang="en-US" dirty="0" smtClean="0"/>
              <a:t> of my work? </a:t>
            </a:r>
          </a:p>
          <a:p>
            <a:r>
              <a:rPr lang="en-US" dirty="0"/>
              <a:t>	</a:t>
            </a:r>
            <a:r>
              <a:rPr lang="en-US" dirty="0" smtClean="0"/>
              <a:t>			How will I </a:t>
            </a:r>
            <a:r>
              <a:rPr lang="en-US" dirty="0" smtClean="0">
                <a:solidFill>
                  <a:srgbClr val="00B050"/>
                </a:solidFill>
              </a:rPr>
              <a:t>COLLECT</a:t>
            </a:r>
            <a:r>
              <a:rPr lang="en-US" dirty="0" smtClean="0"/>
              <a:t> my income?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087" y="2212612"/>
            <a:ext cx="7467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b="1" dirty="0"/>
              <a:t>Building your </a:t>
            </a:r>
            <a:r>
              <a:rPr lang="en-US" sz="2000" b="1" dirty="0" smtClean="0"/>
              <a:t>Catalogue: IP Portfolio</a:t>
            </a:r>
          </a:p>
          <a:p>
            <a:pPr marL="285750" indent="-285750">
              <a:buFontTx/>
              <a:buChar char="-"/>
            </a:pP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Leveraging your ©: Sale, Licencing &amp; </a:t>
            </a:r>
            <a:r>
              <a:rPr lang="en-US" sz="2000" b="1" dirty="0" err="1" smtClean="0"/>
              <a:t>Securitisation</a:t>
            </a:r>
            <a:endParaRPr lang="en-US" sz="2000" b="1" dirty="0" smtClean="0"/>
          </a:p>
          <a:p>
            <a:pPr marL="285750" indent="-285750">
              <a:buFontTx/>
              <a:buChar char="-"/>
            </a:pP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Protecting &amp; Tracing your IP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Distribution requirements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Role of Agent and/or Publisher</a:t>
            </a:r>
          </a:p>
          <a:p>
            <a:pPr marL="285750" indent="-285750">
              <a:buFontTx/>
              <a:buChar char="-"/>
            </a:pP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smtClean="0"/>
              <a:t>Statutory/Compulsory licensing schemes &amp; Collective Management </a:t>
            </a:r>
            <a:r>
              <a:rPr lang="en-US" sz="2000" b="1" dirty="0" err="1" smtClean="0"/>
              <a:t>Organisations</a:t>
            </a:r>
            <a:endParaRPr lang="en-US" sz="2000" b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4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PART FOUR: Using Copyright works of others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139588"/>
            <a:ext cx="49530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US" dirty="0" smtClean="0"/>
              <a:t>What type of WORK is this?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Are </a:t>
            </a:r>
            <a:r>
              <a:rPr lang="en-US" smtClean="0"/>
              <a:t>RIGHTS </a:t>
            </a:r>
            <a:r>
              <a:rPr lang="en-US" smtClean="0"/>
              <a:t>infringed</a:t>
            </a:r>
            <a:r>
              <a:rPr lang="en-US" dirty="0" smtClean="0"/>
              <a:t>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Who OWNS those rights?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Is my USE of the work EXEMPT from ©?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How do I get PERMISSION?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75706"/>
            <a:ext cx="2564319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1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PART FOUR: Using Copyright works of others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543800" cy="40687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-Fair dealing and other Statutory Exemptions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-Orphan Works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-Rules of engagement/Terms of employment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Creative Commons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262" y="1066800"/>
            <a:ext cx="8306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Is my USE of the work EXEMPT from ©? </a:t>
            </a:r>
            <a:endParaRPr lang="en-US" sz="2000" b="1" dirty="0"/>
          </a:p>
          <a:p>
            <a:r>
              <a:rPr lang="en-US" sz="2000" b="1" dirty="0"/>
              <a:t>				How </a:t>
            </a:r>
            <a:r>
              <a:rPr lang="en-US" sz="2000" b="1" dirty="0" smtClean="0"/>
              <a:t>do I get PERMISSION?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407" y="2133600"/>
            <a:ext cx="2568261" cy="312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31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Creative expression: 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PART FIVE: CASE STUDIES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2" y="1752600"/>
            <a:ext cx="7543800" cy="4532899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200" dirty="0" smtClean="0"/>
              <a:t>You operate a business where the radio or a CD is played to add to ambiance or otherwise enhance your operations. 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200" dirty="0" smtClean="0"/>
              <a:t>You hire a photographer to take pictures of your wedding; you later decide to use these photos in an ad campaign for your family run bakery to advertise wedding cakes.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200" dirty="0" smtClean="0"/>
              <a:t>You are a freelance writer that contributes to a national paper, you wish to publish a book of your articles. Does your position change if you are hired as a staff reporter?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200" dirty="0" smtClean="0"/>
              <a:t>You wish to make a cartoon film based on a recently published illustrated book whose rights must be secured.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200" dirty="0" smtClean="0"/>
              <a:t>You are the writer of a song that was recorded at </a:t>
            </a:r>
            <a:r>
              <a:rPr lang="en-US" sz="2200" dirty="0" err="1" smtClean="0"/>
              <a:t>Jamdisoun</a:t>
            </a:r>
            <a:r>
              <a:rPr lang="en-US" sz="2200" dirty="0" smtClean="0"/>
              <a:t> Records by an emerging artist named “Big Star” what are your options for earning an income from that song and who owes you money?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867400"/>
            <a:ext cx="2209800" cy="8157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262" y="1066800"/>
            <a:ext cx="8306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Consider these: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2525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284</TotalTime>
  <Words>367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Creative expression:  benefiting from your copyright &amp;  using the copyright works of others in your business</vt:lpstr>
      <vt:lpstr>Creative expression:  benefiting from your copyright &amp; Using Copyright works of others</vt:lpstr>
      <vt:lpstr>Creative expression:  benefiting from your copyright &amp; Using Copyright works of others</vt:lpstr>
      <vt:lpstr>Creative expression:  benefiting from your copyright &amp; Using Copyright works of others</vt:lpstr>
      <vt:lpstr>Creative expression:  PART THREE: benefiting from your copyright</vt:lpstr>
      <vt:lpstr>Creative expression:  PART THREE: benefiting from your copyright</vt:lpstr>
      <vt:lpstr>Creative expression:  PART FOUR: Using Copyright works of others</vt:lpstr>
      <vt:lpstr>Creative expression:  PART FOUR: Using Copyright works of others</vt:lpstr>
      <vt:lpstr>Creative expression:  PART FIVE: CASE STUDIES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expression:  benefiting from your copyright &amp; using the copyright works of others in your business</dc:title>
  <dc:creator>joan.webley</dc:creator>
  <cp:lastModifiedBy>joan.webley</cp:lastModifiedBy>
  <cp:revision>21</cp:revision>
  <dcterms:created xsi:type="dcterms:W3CDTF">2012-05-29T17:00:24Z</dcterms:created>
  <dcterms:modified xsi:type="dcterms:W3CDTF">2012-06-01T21:19:46Z</dcterms:modified>
</cp:coreProperties>
</file>