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70" r:id="rId3"/>
    <p:sldId id="269" r:id="rId4"/>
    <p:sldId id="271" r:id="rId5"/>
    <p:sldId id="257" r:id="rId6"/>
    <p:sldId id="272" r:id="rId7"/>
    <p:sldId id="262" r:id="rId8"/>
    <p:sldId id="264" r:id="rId9"/>
    <p:sldId id="273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6/1/2012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6/1/2012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6/1/2012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6/1/2012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6/1/2012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6/1/2012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6/1/2012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6/1/2012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6/1/2012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6/1/2012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6/1/2012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algn="r" eaLnBrk="1" latinLnBrk="0" hangingPunct="1"/>
            <a:fld id="{54AB02A5-4FE5-49D9-9E24-09F23B90C450}" type="datetimeFigureOut">
              <a:rPr lang="en-US" smtClean="0"/>
              <a:t>6/1/2012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5300" y="1905000"/>
            <a:ext cx="8001000" cy="1905000"/>
          </a:xfrm>
        </p:spPr>
        <p:txBody>
          <a:bodyPr/>
          <a:lstStyle/>
          <a:p>
            <a:pPr algn="ctr"/>
            <a:r>
              <a:rPr lang="en-US" sz="3200" dirty="0" smtClean="0"/>
              <a:t>Creative expression: 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800" dirty="0" smtClean="0">
                <a:solidFill>
                  <a:srgbClr val="C00000"/>
                </a:solidFill>
              </a:rPr>
              <a:t>benefiting from your copyright </a:t>
            </a:r>
            <a:r>
              <a:rPr lang="en-US" sz="1800" dirty="0" smtClean="0"/>
              <a:t>&amp; </a:t>
            </a:r>
            <a:br>
              <a:rPr lang="en-US" sz="1800" dirty="0" smtClean="0"/>
            </a:br>
            <a:r>
              <a:rPr lang="en-US" sz="1800" dirty="0" smtClean="0">
                <a:solidFill>
                  <a:srgbClr val="00B050"/>
                </a:solidFill>
              </a:rPr>
              <a:t>using the copyright works of others in your business</a:t>
            </a:r>
            <a:endParaRPr lang="en-US" sz="1800" dirty="0">
              <a:solidFill>
                <a:srgbClr val="00B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3788" y="5486400"/>
            <a:ext cx="7315200" cy="914400"/>
          </a:xfrm>
        </p:spPr>
        <p:txBody>
          <a:bodyPr>
            <a:normAutofit lnSpcReduction="10000"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Presented By: </a:t>
            </a:r>
            <a:r>
              <a:rPr lang="en-US" sz="1400" dirty="0" err="1" smtClean="0">
                <a:solidFill>
                  <a:schemeClr val="tx1"/>
                </a:solidFill>
              </a:rPr>
              <a:t>joan</a:t>
            </a:r>
            <a:r>
              <a:rPr lang="en-US" sz="1400" dirty="0" smtClean="0">
                <a:solidFill>
                  <a:schemeClr val="tx1"/>
                </a:solidFill>
              </a:rPr>
              <a:t> e. </a:t>
            </a:r>
            <a:r>
              <a:rPr lang="en-US" sz="1400" dirty="0" err="1" smtClean="0">
                <a:solidFill>
                  <a:schemeClr val="tx1"/>
                </a:solidFill>
              </a:rPr>
              <a:t>webley</a:t>
            </a:r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400" dirty="0" smtClean="0">
                <a:solidFill>
                  <a:schemeClr val="tx1"/>
                </a:solidFill>
              </a:rPr>
              <a:t>		Manager of copyright &amp; related rights</a:t>
            </a:r>
          </a:p>
          <a:p>
            <a:r>
              <a:rPr lang="en-US" sz="1400" dirty="0">
                <a:solidFill>
                  <a:schemeClr val="tx1"/>
                </a:solidFill>
              </a:rPr>
              <a:t>	</a:t>
            </a:r>
            <a:r>
              <a:rPr lang="en-US" sz="1400" dirty="0" smtClean="0">
                <a:solidFill>
                  <a:schemeClr val="tx1"/>
                </a:solidFill>
              </a:rPr>
              <a:t>	June 5, 2012</a:t>
            </a: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693281"/>
            <a:ext cx="3657600" cy="135016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1569" y="3581400"/>
            <a:ext cx="1548461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610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5867400"/>
            <a:ext cx="2209800" cy="815727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2819400"/>
            <a:ext cx="2564319" cy="23177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19200" y="3235607"/>
            <a:ext cx="441960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QUESTIONS</a:t>
            </a:r>
            <a:endParaRPr lang="en-US" sz="4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04800" y="570706"/>
            <a:ext cx="8001000" cy="1905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Creative expression: 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800" dirty="0" smtClean="0">
                <a:solidFill>
                  <a:srgbClr val="C00000"/>
                </a:solidFill>
              </a:rPr>
              <a:t>benefiting from your copyright </a:t>
            </a:r>
            <a:r>
              <a:rPr lang="en-US" sz="1800" dirty="0" smtClean="0"/>
              <a:t>&amp; </a:t>
            </a:r>
            <a:br>
              <a:rPr lang="en-US" sz="1800" dirty="0" smtClean="0"/>
            </a:br>
            <a:r>
              <a:rPr lang="en-US" sz="1800" dirty="0" smtClean="0">
                <a:solidFill>
                  <a:srgbClr val="00B050"/>
                </a:solidFill>
              </a:rPr>
              <a:t>using the copyright works of others in your business</a:t>
            </a:r>
            <a:endParaRPr lang="en-US" sz="1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063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20000" cy="762318"/>
          </a:xfrm>
        </p:spPr>
        <p:txBody>
          <a:bodyPr>
            <a:normAutofit fontScale="90000"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Creative expression: </a:t>
            </a:r>
            <a:r>
              <a:rPr lang="en-US" sz="2000" dirty="0">
                <a:solidFill>
                  <a:srgbClr val="00B050"/>
                </a:solidFill>
              </a:rPr>
              <a:t/>
            </a:r>
            <a:br>
              <a:rPr lang="en-US" sz="2000" dirty="0">
                <a:solidFill>
                  <a:srgbClr val="00B050"/>
                </a:solidFill>
              </a:rPr>
            </a:br>
            <a:r>
              <a:rPr lang="en-US" sz="1600" dirty="0"/>
              <a:t>benefiting from your copyright </a:t>
            </a:r>
            <a:r>
              <a:rPr lang="en-US" sz="1600" dirty="0" smtClean="0">
                <a:solidFill>
                  <a:schemeClr val="tx1"/>
                </a:solidFill>
              </a:rPr>
              <a:t>&amp;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rgbClr val="00B050"/>
                </a:solidFill>
              </a:rPr>
              <a:t>Using Copyright works of others</a:t>
            </a:r>
            <a:endParaRPr lang="en-US" sz="1600" dirty="0">
              <a:solidFill>
                <a:srgbClr val="00B05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5867400"/>
            <a:ext cx="2209800" cy="815727"/>
          </a:xfrm>
        </p:spPr>
      </p:pic>
      <p:sp>
        <p:nvSpPr>
          <p:cNvPr id="3" name="TextBox 2"/>
          <p:cNvSpPr txBox="1"/>
          <p:nvPr/>
        </p:nvSpPr>
        <p:spPr>
          <a:xfrm>
            <a:off x="685800" y="1524000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OVERVIEW: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2133600"/>
            <a:ext cx="7391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PART ONE:	Copyright 101: </a:t>
            </a:r>
            <a:r>
              <a:rPr lang="en-US" dirty="0"/>
              <a:t>Why? </a:t>
            </a:r>
            <a:r>
              <a:rPr lang="en-US" dirty="0" smtClean="0"/>
              <a:t>What? How?</a:t>
            </a:r>
          </a:p>
          <a:p>
            <a:endParaRPr lang="en-US" dirty="0"/>
          </a:p>
          <a:p>
            <a:r>
              <a:rPr lang="en-US" dirty="0" smtClean="0"/>
              <a:t>PART TWO:	Proof of Ownership issues</a:t>
            </a:r>
          </a:p>
          <a:p>
            <a:endParaRPr lang="en-US" dirty="0"/>
          </a:p>
          <a:p>
            <a:r>
              <a:rPr lang="en-US" dirty="0" smtClean="0"/>
              <a:t>PART THREE:	Benefiting from Your Copyright</a:t>
            </a:r>
          </a:p>
          <a:p>
            <a:endParaRPr lang="en-US" dirty="0"/>
          </a:p>
          <a:p>
            <a:r>
              <a:rPr lang="en-US" dirty="0" smtClean="0"/>
              <a:t>PART FOUR:	Using Copyright Works of Others</a:t>
            </a:r>
          </a:p>
          <a:p>
            <a:endParaRPr lang="en-US" dirty="0"/>
          </a:p>
          <a:p>
            <a:pPr algn="ctr"/>
            <a:r>
              <a:rPr lang="en-US" dirty="0" smtClean="0"/>
              <a:t>FREQUENTLY ASKED QUESTIONS</a:t>
            </a:r>
          </a:p>
        </p:txBody>
      </p:sp>
    </p:spTree>
    <p:extLst>
      <p:ext uri="{BB962C8B-B14F-4D97-AF65-F5344CB8AC3E}">
        <p14:creationId xmlns:p14="http://schemas.microsoft.com/office/powerpoint/2010/main" val="1785578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20000" cy="762318"/>
          </a:xfrm>
        </p:spPr>
        <p:txBody>
          <a:bodyPr>
            <a:normAutofit fontScale="90000"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Creative expression: </a:t>
            </a:r>
            <a:r>
              <a:rPr lang="en-US" sz="2000" dirty="0">
                <a:solidFill>
                  <a:srgbClr val="00B050"/>
                </a:solidFill>
              </a:rPr>
              <a:t/>
            </a:r>
            <a:br>
              <a:rPr lang="en-US" sz="2000" dirty="0">
                <a:solidFill>
                  <a:srgbClr val="00B050"/>
                </a:solidFill>
              </a:rPr>
            </a:br>
            <a:r>
              <a:rPr lang="en-US" sz="1600" dirty="0"/>
              <a:t>benefiting from your copyright </a:t>
            </a:r>
            <a:r>
              <a:rPr lang="en-US" sz="1600" dirty="0" smtClean="0">
                <a:solidFill>
                  <a:schemeClr val="tx1"/>
                </a:solidFill>
              </a:rPr>
              <a:t>&amp;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rgbClr val="00B050"/>
                </a:solidFill>
              </a:rPr>
              <a:t>Using Copyright works of others</a:t>
            </a:r>
            <a:endParaRPr lang="en-US" sz="1600" dirty="0">
              <a:solidFill>
                <a:srgbClr val="00B05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5867400"/>
            <a:ext cx="2209800" cy="815727"/>
          </a:xfrm>
        </p:spPr>
      </p:pic>
      <p:sp>
        <p:nvSpPr>
          <p:cNvPr id="5" name="TextBox 4"/>
          <p:cNvSpPr txBox="1"/>
          <p:nvPr/>
        </p:nvSpPr>
        <p:spPr>
          <a:xfrm>
            <a:off x="790812" y="1447800"/>
            <a:ext cx="54864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dirty="0" smtClean="0"/>
              <a:t>Human rights and Incentives to create WORKS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dirty="0" smtClean="0"/>
              <a:t>A Bundle of (economic and moral) rights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dirty="0" smtClean="0"/>
              <a:t>Confidential information v Copyright Protection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dirty="0" smtClean="0"/>
              <a:t>Copyright </a:t>
            </a:r>
            <a:r>
              <a:rPr lang="en-US" dirty="0"/>
              <a:t>Protection v Copyright </a:t>
            </a:r>
            <a:r>
              <a:rPr lang="en-US" dirty="0" smtClean="0"/>
              <a:t>Registration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0" y="1128800"/>
            <a:ext cx="1019515" cy="105358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33400" y="990556"/>
            <a:ext cx="670560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dirty="0"/>
              <a:t>PART </a:t>
            </a:r>
            <a:r>
              <a:rPr lang="en-US" dirty="0" smtClean="0"/>
              <a:t>ONE:</a:t>
            </a:r>
            <a:r>
              <a:rPr lang="en-US" dirty="0"/>
              <a:t>	Copyright 101: Why? What? How?</a:t>
            </a:r>
          </a:p>
          <a:p>
            <a:endParaRPr lang="en-US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373945"/>
            <a:ext cx="2706185" cy="283869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6266" y="3373945"/>
            <a:ext cx="2833771" cy="2838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5578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97125">
            <a:off x="490125" y="1772643"/>
            <a:ext cx="3588440" cy="35884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20000" cy="762318"/>
          </a:xfrm>
        </p:spPr>
        <p:txBody>
          <a:bodyPr>
            <a:normAutofit fontScale="90000"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Creative expression: </a:t>
            </a:r>
            <a:r>
              <a:rPr lang="en-US" sz="2000" dirty="0">
                <a:solidFill>
                  <a:srgbClr val="00B050"/>
                </a:solidFill>
              </a:rPr>
              <a:t/>
            </a:r>
            <a:br>
              <a:rPr lang="en-US" sz="2000" dirty="0">
                <a:solidFill>
                  <a:srgbClr val="00B050"/>
                </a:solidFill>
              </a:rPr>
            </a:br>
            <a:r>
              <a:rPr lang="en-US" sz="1600" dirty="0"/>
              <a:t>benefiting from your copyright </a:t>
            </a:r>
            <a:r>
              <a:rPr lang="en-US" sz="1600" dirty="0" smtClean="0">
                <a:solidFill>
                  <a:schemeClr val="tx1"/>
                </a:solidFill>
              </a:rPr>
              <a:t>&amp;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rgbClr val="00B050"/>
                </a:solidFill>
              </a:rPr>
              <a:t>Using Copyright works of others</a:t>
            </a:r>
            <a:endParaRPr lang="en-US" sz="1600" dirty="0">
              <a:solidFill>
                <a:srgbClr val="00B05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5867400"/>
            <a:ext cx="2209800" cy="815727"/>
          </a:xfrm>
        </p:spPr>
      </p:pic>
      <p:sp>
        <p:nvSpPr>
          <p:cNvPr id="5" name="TextBox 4"/>
          <p:cNvSpPr txBox="1"/>
          <p:nvPr/>
        </p:nvSpPr>
        <p:spPr>
          <a:xfrm>
            <a:off x="4114799" y="2057400"/>
            <a:ext cx="44855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Tx/>
              <a:buChar char="-"/>
            </a:pPr>
            <a:r>
              <a:rPr lang="en-US" dirty="0" smtClean="0"/>
              <a:t>Notice </a:t>
            </a:r>
            <a:r>
              <a:rPr lang="en-US" dirty="0"/>
              <a:t>to the </a:t>
            </a:r>
            <a:r>
              <a:rPr lang="en-US" dirty="0" smtClean="0"/>
              <a:t>World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	(c) , NAME OF AUTHOR, DATE</a:t>
            </a:r>
          </a:p>
          <a:p>
            <a:pPr marL="285750" indent="-285750">
              <a:lnSpc>
                <a:spcPct val="200000"/>
              </a:lnSpc>
              <a:buFontTx/>
              <a:buChar char="-"/>
            </a:pPr>
            <a:r>
              <a:rPr lang="en-US" dirty="0" smtClean="0"/>
              <a:t>Voluntary </a:t>
            </a:r>
            <a:r>
              <a:rPr lang="en-US" dirty="0"/>
              <a:t>registration systems 	</a:t>
            </a:r>
            <a:endParaRPr lang="en-US" dirty="0" smtClean="0"/>
          </a:p>
          <a:p>
            <a:pPr marL="285750" indent="-285750">
              <a:lnSpc>
                <a:spcPct val="200000"/>
              </a:lnSpc>
              <a:buFontTx/>
              <a:buChar char="-"/>
            </a:pPr>
            <a:r>
              <a:rPr lang="en-US" dirty="0" smtClean="0"/>
              <a:t>Poor </a:t>
            </a:r>
            <a:r>
              <a:rPr lang="en-US" dirty="0"/>
              <a:t>Man’s Copyright &amp; Legal </a:t>
            </a:r>
            <a:r>
              <a:rPr lang="en-US" dirty="0" smtClean="0"/>
              <a:t>deposits</a:t>
            </a:r>
          </a:p>
          <a:p>
            <a:pPr marL="285750" indent="-285750">
              <a:lnSpc>
                <a:spcPct val="200000"/>
              </a:lnSpc>
              <a:buFontTx/>
              <a:buChar char="-"/>
            </a:pPr>
            <a:r>
              <a:rPr lang="en-US" dirty="0" smtClean="0"/>
              <a:t>Importance </a:t>
            </a:r>
            <a:r>
              <a:rPr lang="en-US" dirty="0"/>
              <a:t>of documentation</a:t>
            </a:r>
          </a:p>
          <a:p>
            <a:pPr lvl="6">
              <a:lnSpc>
                <a:spcPct val="200000"/>
              </a:lnSpc>
            </a:pP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242" y="5688925"/>
            <a:ext cx="1019515" cy="105358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80184" y="1009257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dirty="0"/>
              <a:t>PART </a:t>
            </a:r>
            <a:r>
              <a:rPr lang="en-US" dirty="0" smtClean="0"/>
              <a:t>TWO:</a:t>
            </a:r>
            <a:r>
              <a:rPr lang="en-US" dirty="0"/>
              <a:t>	</a:t>
            </a:r>
            <a:r>
              <a:rPr lang="en-US" dirty="0" smtClean="0"/>
              <a:t>Proof of Ownership</a:t>
            </a:r>
            <a:endParaRPr lang="en-US" dirty="0"/>
          </a:p>
          <a:p>
            <a:endParaRPr lang="en-US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91051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20000" cy="762318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Creative expression: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PART THREE: benefiting </a:t>
            </a:r>
            <a:r>
              <a:rPr lang="en-US" sz="2000" dirty="0"/>
              <a:t>from your copyright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4200" y="1143000"/>
            <a:ext cx="4953000" cy="4983163"/>
          </a:xfrm>
        </p:spPr>
        <p:txBody>
          <a:bodyPr/>
          <a:lstStyle/>
          <a:p>
            <a:pPr>
              <a:lnSpc>
                <a:spcPct val="250000"/>
              </a:lnSpc>
            </a:pPr>
            <a:r>
              <a:rPr lang="en-US" dirty="0" smtClean="0"/>
              <a:t>What type of WORK is this?</a:t>
            </a:r>
          </a:p>
          <a:p>
            <a:pPr>
              <a:lnSpc>
                <a:spcPct val="250000"/>
              </a:lnSpc>
            </a:pPr>
            <a:r>
              <a:rPr lang="en-US" dirty="0" smtClean="0"/>
              <a:t>What are my RIGHTS?</a:t>
            </a:r>
          </a:p>
          <a:p>
            <a:pPr>
              <a:lnSpc>
                <a:spcPct val="250000"/>
              </a:lnSpc>
            </a:pPr>
            <a:r>
              <a:rPr lang="en-US" dirty="0" smtClean="0"/>
              <a:t>Do I have PROOF of my rights?</a:t>
            </a:r>
          </a:p>
          <a:p>
            <a:pPr>
              <a:lnSpc>
                <a:spcPct val="250000"/>
              </a:lnSpc>
            </a:pPr>
            <a:r>
              <a:rPr lang="en-US" dirty="0" smtClean="0"/>
              <a:t>How will I regulate USE of my WORK?</a:t>
            </a:r>
          </a:p>
          <a:p>
            <a:pPr>
              <a:lnSpc>
                <a:spcPct val="250000"/>
              </a:lnSpc>
            </a:pPr>
            <a:r>
              <a:rPr lang="en-US" dirty="0" smtClean="0"/>
              <a:t>How will I COLLECT my income?</a:t>
            </a:r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5867400"/>
            <a:ext cx="2209800" cy="8157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286000"/>
            <a:ext cx="2564319" cy="231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269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20000" cy="762318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Creative expression: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PART THREE: benefiting </a:t>
            </a:r>
            <a:r>
              <a:rPr lang="en-US" sz="2000" dirty="0"/>
              <a:t>from your copyright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686800" cy="533400"/>
          </a:xfrm>
        </p:spPr>
        <p:txBody>
          <a:bodyPr>
            <a:noAutofit/>
          </a:bodyPr>
          <a:lstStyle/>
          <a:p>
            <a:r>
              <a:rPr lang="en-US" dirty="0" smtClean="0"/>
              <a:t>How will I regulate </a:t>
            </a:r>
            <a:r>
              <a:rPr lang="en-US" dirty="0" smtClean="0">
                <a:solidFill>
                  <a:srgbClr val="00B050"/>
                </a:solidFill>
              </a:rPr>
              <a:t>USE</a:t>
            </a:r>
            <a:r>
              <a:rPr lang="en-US" dirty="0" smtClean="0"/>
              <a:t> of my work? </a:t>
            </a:r>
          </a:p>
          <a:p>
            <a:r>
              <a:rPr lang="en-US" dirty="0"/>
              <a:t>	</a:t>
            </a:r>
            <a:r>
              <a:rPr lang="en-US" dirty="0" smtClean="0"/>
              <a:t>			How will I </a:t>
            </a:r>
            <a:r>
              <a:rPr lang="en-US" dirty="0" smtClean="0">
                <a:solidFill>
                  <a:srgbClr val="00B050"/>
                </a:solidFill>
              </a:rPr>
              <a:t>COLLECT</a:t>
            </a:r>
            <a:r>
              <a:rPr lang="en-US" dirty="0" smtClean="0"/>
              <a:t> my income?</a:t>
            </a: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5867400"/>
            <a:ext cx="2209800" cy="81572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9087" y="2212612"/>
            <a:ext cx="74676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000" b="1" dirty="0"/>
              <a:t>Building your </a:t>
            </a:r>
            <a:r>
              <a:rPr lang="en-US" sz="2000" b="1" dirty="0" smtClean="0"/>
              <a:t>Catalogue: IP Portfolio</a:t>
            </a:r>
          </a:p>
          <a:p>
            <a:pPr marL="285750" indent="-285750">
              <a:buFontTx/>
              <a:buChar char="-"/>
            </a:pPr>
            <a:endParaRPr lang="en-US" sz="2000" b="1" dirty="0" smtClean="0"/>
          </a:p>
          <a:p>
            <a:pPr marL="285750" indent="-285750">
              <a:buFontTx/>
              <a:buChar char="-"/>
            </a:pPr>
            <a:r>
              <a:rPr lang="en-US" sz="2000" b="1" dirty="0" smtClean="0"/>
              <a:t>Leveraging your ©: Sale, Licencing &amp; </a:t>
            </a:r>
            <a:r>
              <a:rPr lang="en-US" sz="2000" b="1" dirty="0" err="1" smtClean="0"/>
              <a:t>Securitisation</a:t>
            </a:r>
            <a:endParaRPr lang="en-US" sz="2000" b="1" dirty="0" smtClean="0"/>
          </a:p>
          <a:p>
            <a:pPr marL="285750" indent="-285750">
              <a:buFontTx/>
              <a:buChar char="-"/>
            </a:pPr>
            <a:endParaRPr lang="en-US" sz="2000" b="1" dirty="0" smtClean="0"/>
          </a:p>
          <a:p>
            <a:pPr marL="285750" indent="-285750">
              <a:buFontTx/>
              <a:buChar char="-"/>
            </a:pPr>
            <a:r>
              <a:rPr lang="en-US" sz="2000" b="1" dirty="0" smtClean="0"/>
              <a:t>Protecting &amp; Tracing your IP</a:t>
            </a:r>
          </a:p>
          <a:p>
            <a:pPr marL="285750" indent="-285750">
              <a:buFontTx/>
              <a:buChar char="-"/>
            </a:pPr>
            <a:endParaRPr lang="en-US" sz="2000" b="1" dirty="0"/>
          </a:p>
          <a:p>
            <a:pPr marL="285750" indent="-285750">
              <a:buFontTx/>
              <a:buChar char="-"/>
            </a:pPr>
            <a:r>
              <a:rPr lang="en-US" sz="2000" b="1" dirty="0" smtClean="0"/>
              <a:t>Distribution requirements</a:t>
            </a:r>
          </a:p>
          <a:p>
            <a:pPr marL="285750" indent="-285750">
              <a:buFontTx/>
              <a:buChar char="-"/>
            </a:pPr>
            <a:endParaRPr lang="en-US" sz="2000" b="1" dirty="0"/>
          </a:p>
          <a:p>
            <a:pPr marL="285750" indent="-285750">
              <a:buFontTx/>
              <a:buChar char="-"/>
            </a:pPr>
            <a:r>
              <a:rPr lang="en-US" sz="2000" b="1" dirty="0" smtClean="0"/>
              <a:t>Role of Agent and/or Publisher</a:t>
            </a:r>
          </a:p>
          <a:p>
            <a:pPr marL="285750" indent="-285750">
              <a:buFontTx/>
              <a:buChar char="-"/>
            </a:pPr>
            <a:endParaRPr lang="en-US" sz="2000" b="1" dirty="0" smtClean="0"/>
          </a:p>
          <a:p>
            <a:pPr marL="285750" indent="-285750">
              <a:buFontTx/>
              <a:buChar char="-"/>
            </a:pPr>
            <a:r>
              <a:rPr lang="en-US" sz="2000" b="1" dirty="0" smtClean="0"/>
              <a:t>Statutory/Compulsory licensing schemes &amp; Collective Management </a:t>
            </a:r>
            <a:r>
              <a:rPr lang="en-US" sz="2000" b="1" dirty="0" err="1" smtClean="0"/>
              <a:t>Organisations</a:t>
            </a:r>
            <a:endParaRPr lang="en-US" sz="2000" b="1" dirty="0" smtClean="0"/>
          </a:p>
          <a:p>
            <a:pPr marL="285750" indent="-2857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142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20000" cy="762318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Creative expression: </a:t>
            </a:r>
            <a:r>
              <a:rPr lang="en-US" sz="2000" dirty="0">
                <a:solidFill>
                  <a:srgbClr val="00B050"/>
                </a:solidFill>
              </a:rPr>
              <a:t/>
            </a:r>
            <a:br>
              <a:rPr lang="en-US" sz="2000" dirty="0">
                <a:solidFill>
                  <a:srgbClr val="00B050"/>
                </a:solidFill>
              </a:rPr>
            </a:br>
            <a:r>
              <a:rPr lang="en-US" sz="2000" dirty="0" smtClean="0">
                <a:solidFill>
                  <a:srgbClr val="00B050"/>
                </a:solidFill>
              </a:rPr>
              <a:t>PART FOUR: Using Copyright works of others</a:t>
            </a:r>
            <a:endParaRPr lang="en-US" sz="2000" dirty="0">
              <a:solidFill>
                <a:srgbClr val="00B050"/>
              </a:solidFill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5867400"/>
            <a:ext cx="2209800" cy="815727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533400" y="1139588"/>
            <a:ext cx="4953000" cy="49831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50000"/>
              </a:lnSpc>
            </a:pPr>
            <a:r>
              <a:rPr lang="en-US" dirty="0" smtClean="0"/>
              <a:t>What type of WORK is this?</a:t>
            </a:r>
          </a:p>
          <a:p>
            <a:pPr>
              <a:lnSpc>
                <a:spcPct val="250000"/>
              </a:lnSpc>
            </a:pPr>
            <a:r>
              <a:rPr lang="en-US" dirty="0" smtClean="0"/>
              <a:t>Are </a:t>
            </a:r>
            <a:r>
              <a:rPr lang="en-US" smtClean="0"/>
              <a:t>RIGHTS </a:t>
            </a:r>
            <a:r>
              <a:rPr lang="en-US" smtClean="0"/>
              <a:t>infringed</a:t>
            </a:r>
            <a:r>
              <a:rPr lang="en-US" dirty="0" smtClean="0"/>
              <a:t>?</a:t>
            </a:r>
          </a:p>
          <a:p>
            <a:pPr>
              <a:lnSpc>
                <a:spcPct val="250000"/>
              </a:lnSpc>
            </a:pPr>
            <a:r>
              <a:rPr lang="en-US" dirty="0" smtClean="0"/>
              <a:t>Who OWNS those rights?</a:t>
            </a:r>
          </a:p>
          <a:p>
            <a:pPr>
              <a:lnSpc>
                <a:spcPct val="250000"/>
              </a:lnSpc>
            </a:pPr>
            <a:r>
              <a:rPr lang="en-US" dirty="0" smtClean="0"/>
              <a:t>Is my USE of the work EXEMPT from ©?</a:t>
            </a:r>
          </a:p>
          <a:p>
            <a:pPr>
              <a:lnSpc>
                <a:spcPct val="250000"/>
              </a:lnSpc>
            </a:pPr>
            <a:r>
              <a:rPr lang="en-US" dirty="0" smtClean="0"/>
              <a:t>How do I get PERMISSION?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2475706"/>
            <a:ext cx="2564319" cy="231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413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20000" cy="762318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Creative expression: </a:t>
            </a:r>
            <a:r>
              <a:rPr lang="en-US" sz="2000" dirty="0">
                <a:solidFill>
                  <a:srgbClr val="00B050"/>
                </a:solidFill>
              </a:rPr>
              <a:t/>
            </a:r>
            <a:br>
              <a:rPr lang="en-US" sz="2000" dirty="0">
                <a:solidFill>
                  <a:srgbClr val="00B050"/>
                </a:solidFill>
              </a:rPr>
            </a:br>
            <a:r>
              <a:rPr lang="en-US" sz="2000" dirty="0" smtClean="0">
                <a:solidFill>
                  <a:srgbClr val="00B050"/>
                </a:solidFill>
              </a:rPr>
              <a:t>PART FOUR: Using Copyright works of others</a:t>
            </a: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7543800" cy="4068763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-Fair dealing and other Statutory Exemptions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-Orphan Works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-Rules of engagement/Terms of employment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- Creative Commons</a:t>
            </a:r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5867400"/>
            <a:ext cx="2209800" cy="81572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32262" y="1066800"/>
            <a:ext cx="830693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/>
              <a:t>Is my USE of the work EXEMPT from ©? </a:t>
            </a:r>
            <a:endParaRPr lang="en-US" sz="2000" b="1" dirty="0"/>
          </a:p>
          <a:p>
            <a:r>
              <a:rPr lang="en-US" sz="2000" b="1" dirty="0"/>
              <a:t>				How </a:t>
            </a:r>
            <a:r>
              <a:rPr lang="en-US" sz="2000" b="1" dirty="0" smtClean="0"/>
              <a:t>do I get PERMISSION?</a:t>
            </a:r>
            <a:endParaRPr lang="en-US" sz="20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407" y="2133600"/>
            <a:ext cx="2568261" cy="3127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94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20000" cy="762318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Creative expression: </a:t>
            </a:r>
            <a:r>
              <a:rPr lang="en-US" sz="2000" dirty="0">
                <a:solidFill>
                  <a:srgbClr val="00B050"/>
                </a:solidFill>
              </a:rPr>
              <a:t/>
            </a:r>
            <a:br>
              <a:rPr lang="en-US" sz="2000" dirty="0">
                <a:solidFill>
                  <a:srgbClr val="00B050"/>
                </a:solidFill>
              </a:rPr>
            </a:br>
            <a:r>
              <a:rPr lang="en-US" sz="2000" dirty="0" smtClean="0">
                <a:solidFill>
                  <a:srgbClr val="00B050"/>
                </a:solidFill>
              </a:rPr>
              <a:t>PART FIVE: CASE STUDIES</a:t>
            </a: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2262" y="1752600"/>
            <a:ext cx="7543800" cy="4532899"/>
          </a:xfrm>
        </p:spPr>
        <p:txBody>
          <a:bodyPr>
            <a:normAutofit fontScale="55000" lnSpcReduction="20000"/>
          </a:bodyPr>
          <a:lstStyle/>
          <a:p>
            <a:pPr marL="457200" indent="-457200">
              <a:lnSpc>
                <a:spcPct val="200000"/>
              </a:lnSpc>
              <a:buAutoNum type="arabicPeriod"/>
            </a:pPr>
            <a:r>
              <a:rPr lang="en-US" sz="2200" dirty="0" smtClean="0"/>
              <a:t>You operate a business where the radio or a CD is played to add to ambiance or otherwise enhance your operations.  </a:t>
            </a:r>
          </a:p>
          <a:p>
            <a:pPr marL="457200" indent="-457200">
              <a:lnSpc>
                <a:spcPct val="200000"/>
              </a:lnSpc>
              <a:buAutoNum type="arabicPeriod"/>
            </a:pPr>
            <a:r>
              <a:rPr lang="en-US" sz="2200" dirty="0" smtClean="0"/>
              <a:t>You hire a photographer to take pictures of your wedding; you later decide to use these photos in an ad campaign for your family run bakery to advertise wedding cakes.</a:t>
            </a:r>
          </a:p>
          <a:p>
            <a:pPr marL="457200" indent="-457200">
              <a:lnSpc>
                <a:spcPct val="200000"/>
              </a:lnSpc>
              <a:buAutoNum type="arabicPeriod"/>
            </a:pPr>
            <a:r>
              <a:rPr lang="en-US" sz="2200" dirty="0" smtClean="0"/>
              <a:t>You are a freelance writer that contributes to a national paper, you wish to publish a book of your articles. Does your position change if you are hired as a staff reporter?</a:t>
            </a:r>
          </a:p>
          <a:p>
            <a:pPr marL="457200" indent="-457200">
              <a:lnSpc>
                <a:spcPct val="200000"/>
              </a:lnSpc>
              <a:buAutoNum type="arabicPeriod"/>
            </a:pPr>
            <a:r>
              <a:rPr lang="en-US" sz="2200" dirty="0" smtClean="0"/>
              <a:t>You wish to make a cartoon film based on a recently published illustrated book whose rights must be secured.</a:t>
            </a:r>
          </a:p>
          <a:p>
            <a:pPr marL="457200" indent="-457200">
              <a:lnSpc>
                <a:spcPct val="200000"/>
              </a:lnSpc>
              <a:buAutoNum type="arabicPeriod"/>
            </a:pPr>
            <a:r>
              <a:rPr lang="en-US" sz="2200" dirty="0" smtClean="0"/>
              <a:t>You are the writer of a song that was recorded at </a:t>
            </a:r>
            <a:r>
              <a:rPr lang="en-US" sz="2200" dirty="0" err="1" smtClean="0"/>
              <a:t>Jamdisoun</a:t>
            </a:r>
            <a:r>
              <a:rPr lang="en-US" sz="2200" dirty="0" smtClean="0"/>
              <a:t> Records by an emerging artist named “Big Star” what are your options for earning an income from that song and who owes you money?</a:t>
            </a:r>
          </a:p>
          <a:p>
            <a:pPr>
              <a:lnSpc>
                <a:spcPct val="200000"/>
              </a:lnSpc>
            </a:pPr>
            <a:endParaRPr lang="en-US" dirty="0" smtClean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5867400"/>
            <a:ext cx="2209800" cy="81572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32262" y="1066800"/>
            <a:ext cx="830693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/>
              <a:t>Consider these: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9125259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284</TotalTime>
  <Words>367</Words>
  <Application>Microsoft Office PowerPoint</Application>
  <PresentationFormat>On-screen Show (4:3)</PresentationFormat>
  <Paragraphs>70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Essential</vt:lpstr>
      <vt:lpstr>Creative expression:  benefiting from your copyright &amp;  using the copyright works of others in your business</vt:lpstr>
      <vt:lpstr>Creative expression:  benefiting from your copyright &amp; Using Copyright works of others</vt:lpstr>
      <vt:lpstr>Creative expression:  benefiting from your copyright &amp; Using Copyright works of others</vt:lpstr>
      <vt:lpstr>Creative expression:  benefiting from your copyright &amp; Using Copyright works of others</vt:lpstr>
      <vt:lpstr>Creative expression:  PART THREE: benefiting from your copyright</vt:lpstr>
      <vt:lpstr>Creative expression:  PART THREE: benefiting from your copyright</vt:lpstr>
      <vt:lpstr>Creative expression:  PART FOUR: Using Copyright works of others</vt:lpstr>
      <vt:lpstr>Creative expression:  PART FOUR: Using Copyright works of others</vt:lpstr>
      <vt:lpstr>Creative expression:  PART FIVE: CASE STUDIES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Creative expression:  benefiting from your copyright &amp; using the copyright works of others in your business</dc:title>
  <dc:creator>joan.webley</dc:creator>
  <cp:lastModifiedBy>joan.webley</cp:lastModifiedBy>
  <cp:revision>21</cp:revision>
  <dcterms:created xsi:type="dcterms:W3CDTF">2012-05-29T17:00:24Z</dcterms:created>
  <dcterms:modified xsi:type="dcterms:W3CDTF">2012-06-01T21:19:46Z</dcterms:modified>
</cp:coreProperties>
</file>